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4" r:id="rId2"/>
    <p:sldId id="725" r:id="rId3"/>
    <p:sldId id="747" r:id="rId4"/>
    <p:sldId id="727" r:id="rId5"/>
    <p:sldId id="726" r:id="rId6"/>
    <p:sldId id="754" r:id="rId7"/>
    <p:sldId id="755" r:id="rId8"/>
    <p:sldId id="756" r:id="rId9"/>
    <p:sldId id="757" r:id="rId10"/>
    <p:sldId id="730" r:id="rId11"/>
    <p:sldId id="728" r:id="rId12"/>
    <p:sldId id="729" r:id="rId13"/>
    <p:sldId id="719" r:id="rId14"/>
    <p:sldId id="733" r:id="rId15"/>
    <p:sldId id="732" r:id="rId16"/>
    <p:sldId id="740" r:id="rId17"/>
    <p:sldId id="734" r:id="rId18"/>
    <p:sldId id="721" r:id="rId19"/>
    <p:sldId id="735" r:id="rId20"/>
    <p:sldId id="722" r:id="rId21"/>
    <p:sldId id="720" r:id="rId22"/>
    <p:sldId id="742" r:id="rId23"/>
    <p:sldId id="761" r:id="rId24"/>
    <p:sldId id="749" r:id="rId25"/>
    <p:sldId id="750" r:id="rId26"/>
    <p:sldId id="760" r:id="rId27"/>
    <p:sldId id="751" r:id="rId28"/>
    <p:sldId id="763" r:id="rId29"/>
    <p:sldId id="762" r:id="rId30"/>
    <p:sldId id="764" r:id="rId31"/>
    <p:sldId id="752" r:id="rId32"/>
    <p:sldId id="753" r:id="rId33"/>
    <p:sldId id="767" r:id="rId34"/>
    <p:sldId id="741" r:id="rId35"/>
    <p:sldId id="765" r:id="rId36"/>
    <p:sldId id="766" r:id="rId37"/>
    <p:sldId id="758" r:id="rId38"/>
    <p:sldId id="748" r:id="rId39"/>
  </p:sldIdLst>
  <p:sldSz cx="9144000" cy="6858000" type="screen4x3"/>
  <p:notesSz cx="6997700" cy="9271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947" autoAdjust="0"/>
    <p:restoredTop sz="96207" autoAdjust="0"/>
  </p:normalViewPr>
  <p:slideViewPr>
    <p:cSldViewPr snapToGrid="0">
      <p:cViewPr varScale="1">
        <p:scale>
          <a:sx n="72" d="100"/>
          <a:sy n="72" d="100"/>
        </p:scale>
        <p:origin x="-750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16" y="396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achidlaajaj:Documents:Mozambique:Communication:BASIS:Dean%20Sept%2029%20BASIS%20presentation:Basic%20sta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 dirty="0"/>
              <a:t>Urea per </a:t>
            </a:r>
            <a:r>
              <a:rPr lang="en-US" dirty="0" smtClean="0"/>
              <a:t>Hectare </a:t>
            </a:r>
            <a:r>
              <a:rPr lang="en-US" dirty="0"/>
              <a:t>of Maize</a:t>
            </a:r>
          </a:p>
        </c:rich>
      </c:tx>
      <c:layout>
        <c:manualLayout>
          <c:xMode val="edge"/>
          <c:yMode val="edge"/>
          <c:x val="0.36034036256011837"/>
          <c:y val="3.358010509073116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7564269505157604E-2"/>
          <c:y val="9.6734174342828383E-2"/>
          <c:w val="0.93229744728080421"/>
          <c:h val="0.8102805610511908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3AAFE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Val val="1"/>
          </c:dLbls>
          <c:cat>
            <c:strRef>
              <c:f>'Sheet4 (2)'!$A$6:$A$17</c:f>
              <c:strCache>
                <c:ptCount val="12"/>
                <c:pt idx="0">
                  <c:v>0</c:v>
                </c:pt>
                <c:pt idx="1">
                  <c:v>1 to 9</c:v>
                </c:pt>
                <c:pt idx="2">
                  <c:v>10 to 19</c:v>
                </c:pt>
                <c:pt idx="3">
                  <c:v>20 to 29</c:v>
                </c:pt>
                <c:pt idx="4">
                  <c:v>30 to 39</c:v>
                </c:pt>
                <c:pt idx="5">
                  <c:v>40 to 49</c:v>
                </c:pt>
                <c:pt idx="6">
                  <c:v>50 to 59</c:v>
                </c:pt>
                <c:pt idx="7">
                  <c:v>60 to 69</c:v>
                </c:pt>
                <c:pt idx="8">
                  <c:v>70 to 79</c:v>
                </c:pt>
                <c:pt idx="9">
                  <c:v>80 to 89</c:v>
                </c:pt>
                <c:pt idx="10">
                  <c:v>90 to 99</c:v>
                </c:pt>
                <c:pt idx="11">
                  <c:v>100 or more</c:v>
                </c:pt>
              </c:strCache>
            </c:strRef>
          </c:cat>
          <c:val>
            <c:numRef>
              <c:f>'Sheet4 (2)'!$C$6:$C$17</c:f>
              <c:numCache>
                <c:formatCode>0%</c:formatCode>
                <c:ptCount val="12"/>
                <c:pt idx="0">
                  <c:v>0.820359281437126</c:v>
                </c:pt>
                <c:pt idx="1">
                  <c:v>4.0585495675316004E-2</c:v>
                </c:pt>
                <c:pt idx="2" formatCode="0.0%">
                  <c:v>3.5262807717897512E-2</c:v>
                </c:pt>
                <c:pt idx="3" formatCode="0.0%">
                  <c:v>3.3266799733865607E-2</c:v>
                </c:pt>
                <c:pt idx="4" formatCode="0.0%">
                  <c:v>1.7964071856287411E-2</c:v>
                </c:pt>
                <c:pt idx="5" formatCode="0.0%">
                  <c:v>6.6533599467731219E-3</c:v>
                </c:pt>
                <c:pt idx="6" formatCode="0.0%">
                  <c:v>2.1956087824351312E-2</c:v>
                </c:pt>
                <c:pt idx="7" formatCode="0.0%">
                  <c:v>5.3226879574184999E-3</c:v>
                </c:pt>
                <c:pt idx="8" formatCode="0.0%">
                  <c:v>6.6533599467731228E-4</c:v>
                </c:pt>
                <c:pt idx="9" formatCode="0.0%">
                  <c:v>6.6533599467731228E-4</c:v>
                </c:pt>
                <c:pt idx="10" formatCode="0.0%">
                  <c:v>1.9960079840319407E-3</c:v>
                </c:pt>
                <c:pt idx="11" formatCode="0.0%">
                  <c:v>1.5302727877578201E-2</c:v>
                </c:pt>
              </c:numCache>
            </c:numRef>
          </c:val>
        </c:ser>
        <c:dLbls>
          <c:showVal val="1"/>
        </c:dLbls>
        <c:axId val="109301760"/>
        <c:axId val="109304064"/>
      </c:barChart>
      <c:catAx>
        <c:axId val="109301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dirty="0"/>
                  <a:t>KG per </a:t>
                </a:r>
                <a:r>
                  <a:rPr lang="en-US" dirty="0" smtClean="0"/>
                  <a:t>hectare </a:t>
                </a:r>
                <a:r>
                  <a:rPr lang="en-US" dirty="0"/>
                  <a:t>categories</a:t>
                </a:r>
              </a:p>
            </c:rich>
          </c:tx>
          <c:layout>
            <c:manualLayout>
              <c:xMode val="edge"/>
              <c:yMode val="edge"/>
              <c:x val="0.42841287458379912"/>
              <c:y val="0.9445350734094621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09304064"/>
        <c:crosses val="autoZero"/>
        <c:auto val="1"/>
        <c:lblAlgn val="ctr"/>
        <c:lblOffset val="100"/>
        <c:tickLblSkip val="1"/>
        <c:tickMarkSkip val="1"/>
      </c:catAx>
      <c:valAx>
        <c:axId val="1093040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09301760"/>
        <c:crosses val="autoZero"/>
        <c:crossBetween val="between"/>
      </c:valAx>
      <c:spPr>
        <a:solidFill>
          <a:srgbClr val="CDCDCD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defTabSz="93017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algn="r" defTabSz="93017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defTabSz="93017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algn="r" defTabSz="930179">
              <a:defRPr sz="1200"/>
            </a:lvl1pPr>
          </a:lstStyle>
          <a:p>
            <a:pPr>
              <a:defRPr/>
            </a:pPr>
            <a:fld id="{EEE948BF-87F0-4BCF-B0E5-B8D29E3C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defTabSz="93017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algn="r" defTabSz="93017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defTabSz="93017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algn="r" defTabSz="930179">
              <a:defRPr sz="1200"/>
            </a:lvl1pPr>
          </a:lstStyle>
          <a:p>
            <a:pPr>
              <a:defRPr/>
            </a:pPr>
            <a:fld id="{37181E8A-7E64-4F73-9F1E-98264C6DB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1FF1DF5-C122-4AC9-A47D-DF4BE20AE0F2}" type="slidenum">
              <a:rPr lang="en-US" smtClean="0"/>
              <a:pPr defTabSz="928688"/>
              <a:t>1</a:t>
            </a:fld>
            <a:endParaRPr lang="en-US" smtClean="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44513" y="4248150"/>
            <a:ext cx="5830887" cy="47244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Mozambican farmers’</a:t>
            </a:r>
            <a:r>
              <a:rPr lang="en-US" baseline="0" dirty="0" smtClean="0"/>
              <a:t> use of fertilizer on their crops is substantially below optimal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978385-A34C-47F2-9637-0E6C12B00D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CECCF-770F-4866-8B06-B9A82CE34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4431-CDDA-4B71-B9A2-6FA75344A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2250"/>
            <a:ext cx="2044700" cy="5133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2250"/>
            <a:ext cx="5981700" cy="5133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2CA7-A2A7-4C5C-B5F7-B5308C0FA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225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63600" y="1012825"/>
            <a:ext cx="76962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7E01-07C2-4755-88D6-A917737A7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225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3600" y="1012825"/>
            <a:ext cx="3771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7900" y="1012825"/>
            <a:ext cx="3771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7900" y="3260725"/>
            <a:ext cx="3771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034E6-E162-406E-8E0E-609A3E550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EF82-5BA0-444D-A6A5-91B031C33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49989-3102-4D1A-B451-8DFE72019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1012825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012825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4CC3-2162-4F02-AB63-12FF9D1F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BC39-379E-4585-986F-5A1426C30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BFEB2-71B4-4D66-84F1-EAACE5DA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C074C-5F2A-4989-A11A-E4BF4A70F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E655-7677-47A7-8996-419FB702E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6A5C-4AE9-40C9-B164-8DCD0779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225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012825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22CB02BE-0707-4931-ABC9-5AAE5F339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222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457E5-7450-483F-AF94-A416DF0558F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1" name="Text Box 2050"/>
          <p:cNvSpPr txBox="1">
            <a:spLocks noChangeArrowheads="1"/>
          </p:cNvSpPr>
          <p:nvPr/>
        </p:nvSpPr>
        <p:spPr bwMode="auto">
          <a:xfrm>
            <a:off x="2404298" y="3629025"/>
            <a:ext cx="40716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dirty="0">
              <a:latin typeface="Verdana" pitchFamily="34" charset="0"/>
            </a:endParaRPr>
          </a:p>
          <a:p>
            <a:pPr algn="ctr"/>
            <a:r>
              <a:rPr lang="en-US" sz="2000" b="1" dirty="0">
                <a:latin typeface="Verdana" pitchFamily="34" charset="0"/>
              </a:rPr>
              <a:t>Dean Yang</a:t>
            </a:r>
          </a:p>
          <a:p>
            <a:pPr algn="ctr"/>
            <a:r>
              <a:rPr lang="en-US" sz="2000" dirty="0" smtClean="0">
                <a:latin typeface="Verdana" pitchFamily="34" charset="0"/>
              </a:rPr>
              <a:t>University </a:t>
            </a:r>
            <a:r>
              <a:rPr lang="en-US" sz="2000" dirty="0">
                <a:latin typeface="Verdana" pitchFamily="34" charset="0"/>
              </a:rPr>
              <a:t>of Michigan</a:t>
            </a:r>
          </a:p>
          <a:p>
            <a:pPr algn="ctr"/>
            <a:endParaRPr lang="en-US" sz="2000" dirty="0">
              <a:latin typeface="Verdana" pitchFamily="34" charset="0"/>
            </a:endParaRPr>
          </a:p>
          <a:p>
            <a:pPr algn="ctr"/>
            <a:r>
              <a:rPr lang="en-US" sz="1400" u="sng" dirty="0">
                <a:solidFill>
                  <a:srgbClr val="002060"/>
                </a:solidFill>
                <a:latin typeface="Verdana" pitchFamily="34" charset="0"/>
              </a:rPr>
              <a:t>deanyang@umich.edu</a:t>
            </a:r>
          </a:p>
          <a:p>
            <a:pPr algn="ctr"/>
            <a:endParaRPr lang="en-US" sz="1400" dirty="0">
              <a:latin typeface="Verdana" pitchFamily="34" charset="0"/>
            </a:endParaRPr>
          </a:p>
        </p:txBody>
      </p:sp>
      <p:sp>
        <p:nvSpPr>
          <p:cNvPr id="2052" name="Text Box 2052"/>
          <p:cNvSpPr txBox="1">
            <a:spLocks noChangeArrowheads="1"/>
          </p:cNvSpPr>
          <p:nvPr/>
        </p:nvSpPr>
        <p:spPr bwMode="auto">
          <a:xfrm>
            <a:off x="945936" y="1849610"/>
            <a:ext cx="7339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j-lt"/>
              </a:rPr>
              <a:t>Making Fertilizer Subsidies </a:t>
            </a:r>
          </a:p>
          <a:p>
            <a:pPr algn="ctr">
              <a:defRPr/>
            </a:pPr>
            <a:r>
              <a:rPr lang="en-US" b="1" dirty="0" smtClean="0">
                <a:latin typeface="+mj-lt"/>
              </a:rPr>
              <a:t>Smart with Savings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216025"/>
            <a:ext cx="7696200" cy="4343400"/>
          </a:xfrm>
        </p:spPr>
        <p:txBody>
          <a:bodyPr/>
          <a:lstStyle/>
          <a:p>
            <a:r>
              <a:rPr lang="en-US" dirty="0" smtClean="0"/>
              <a:t>What is the impact of fertilizer subsidies on fertilizer use and farm output?</a:t>
            </a:r>
          </a:p>
          <a:p>
            <a:pPr lvl="1"/>
            <a:r>
              <a:rPr lang="en-US" dirty="0" smtClean="0"/>
              <a:t>Differentiate between impacts in short and longer run (during vs. after subsidy)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impact of basic savings provision?</a:t>
            </a:r>
          </a:p>
          <a:p>
            <a:endParaRPr lang="en-US" dirty="0" smtClean="0"/>
          </a:p>
          <a:p>
            <a:r>
              <a:rPr lang="en-US" dirty="0" smtClean="0"/>
              <a:t>Do fertilizer subsidies have larger long-term impacts when combined with savings?</a:t>
            </a:r>
          </a:p>
          <a:p>
            <a:endParaRPr lang="en-US" dirty="0" smtClean="0"/>
          </a:p>
          <a:p>
            <a:r>
              <a:rPr lang="en-US" dirty="0" smtClean="0"/>
              <a:t>Does savings provision have larger impacts when combined with…</a:t>
            </a:r>
          </a:p>
          <a:p>
            <a:pPr lvl="1"/>
            <a:r>
              <a:rPr lang="en-US" dirty="0" smtClean="0"/>
              <a:t>fertilizer subsidies in previous season?</a:t>
            </a:r>
          </a:p>
          <a:p>
            <a:pPr lvl="1"/>
            <a:r>
              <a:rPr lang="en-US" dirty="0" smtClean="0"/>
              <a:t>substantial savings matches?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agricultural cycle in Mozambique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974975" y="1268413"/>
            <a:ext cx="2243138" cy="4343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May</a:t>
            </a:r>
          </a:p>
          <a:p>
            <a:pPr algn="ctr">
              <a:buFontTx/>
              <a:buNone/>
            </a:pPr>
            <a:r>
              <a:rPr lang="en-US" b="1" smtClean="0"/>
              <a:t>June</a:t>
            </a:r>
          </a:p>
          <a:p>
            <a:pPr algn="ctr">
              <a:buFontTx/>
              <a:buNone/>
            </a:pPr>
            <a:r>
              <a:rPr lang="en-US" b="1" smtClean="0"/>
              <a:t>July</a:t>
            </a:r>
          </a:p>
          <a:p>
            <a:pPr algn="ctr">
              <a:buFontTx/>
              <a:buNone/>
            </a:pPr>
            <a:r>
              <a:rPr lang="en-US" b="1" smtClean="0"/>
              <a:t>August</a:t>
            </a:r>
          </a:p>
          <a:p>
            <a:pPr algn="ctr">
              <a:buFontTx/>
              <a:buNone/>
            </a:pPr>
            <a:r>
              <a:rPr lang="en-US" b="1" smtClean="0"/>
              <a:t>September</a:t>
            </a:r>
          </a:p>
          <a:p>
            <a:pPr algn="ctr">
              <a:buFontTx/>
              <a:buNone/>
            </a:pPr>
            <a:r>
              <a:rPr lang="en-US" b="1" smtClean="0"/>
              <a:t>October</a:t>
            </a:r>
          </a:p>
          <a:p>
            <a:pPr algn="ctr">
              <a:buFontTx/>
              <a:buNone/>
            </a:pPr>
            <a:r>
              <a:rPr lang="en-US" b="1" smtClean="0"/>
              <a:t>November</a:t>
            </a:r>
          </a:p>
          <a:p>
            <a:pPr algn="ctr">
              <a:buFontTx/>
              <a:buNone/>
            </a:pPr>
            <a:r>
              <a:rPr lang="en-US" b="1" smtClean="0"/>
              <a:t>December</a:t>
            </a:r>
          </a:p>
          <a:p>
            <a:pPr algn="ctr">
              <a:buFontTx/>
              <a:buNone/>
            </a:pPr>
            <a:r>
              <a:rPr lang="en-US" b="1" smtClean="0"/>
              <a:t>January</a:t>
            </a:r>
          </a:p>
          <a:p>
            <a:pPr algn="ctr">
              <a:buFontTx/>
              <a:buNone/>
            </a:pPr>
            <a:r>
              <a:rPr lang="en-US" b="1" smtClean="0"/>
              <a:t>February </a:t>
            </a:r>
          </a:p>
          <a:p>
            <a:pPr algn="ctr">
              <a:buFontTx/>
              <a:buNone/>
            </a:pPr>
            <a:r>
              <a:rPr lang="en-US" b="1" smtClean="0"/>
              <a:t>March</a:t>
            </a:r>
          </a:p>
          <a:p>
            <a:pPr algn="ctr">
              <a:buFontTx/>
              <a:buNone/>
            </a:pPr>
            <a:r>
              <a:rPr lang="en-US" b="1" smtClean="0"/>
              <a:t>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2C972-E300-490A-8426-A5F8B0F6DF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662238" y="3536950"/>
            <a:ext cx="363537" cy="181451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37250" y="1312863"/>
            <a:ext cx="2243138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Harvest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0850" y="1327150"/>
            <a:ext cx="22431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Rainy season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176838" y="1344613"/>
            <a:ext cx="282575" cy="9953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297488" y="3541713"/>
            <a:ext cx="354012" cy="6127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88038" y="3616325"/>
            <a:ext cx="22431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Planting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308600" y="4667250"/>
            <a:ext cx="354013" cy="6127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765800" y="4741863"/>
            <a:ext cx="23749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“Hungry season”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agricultural cycle in Mozambique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974975" y="1268413"/>
            <a:ext cx="2243138" cy="4343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May</a:t>
            </a:r>
          </a:p>
          <a:p>
            <a:pPr algn="ctr">
              <a:buFontTx/>
              <a:buNone/>
            </a:pPr>
            <a:r>
              <a:rPr lang="en-US" b="1" smtClean="0"/>
              <a:t>June</a:t>
            </a:r>
          </a:p>
          <a:p>
            <a:pPr algn="ctr">
              <a:buFontTx/>
              <a:buNone/>
            </a:pPr>
            <a:r>
              <a:rPr lang="en-US" b="1" smtClean="0"/>
              <a:t>July</a:t>
            </a:r>
          </a:p>
          <a:p>
            <a:pPr algn="ctr">
              <a:buFontTx/>
              <a:buNone/>
            </a:pPr>
            <a:r>
              <a:rPr lang="en-US" b="1" smtClean="0"/>
              <a:t>August</a:t>
            </a:r>
          </a:p>
          <a:p>
            <a:pPr algn="ctr">
              <a:buFontTx/>
              <a:buNone/>
            </a:pPr>
            <a:r>
              <a:rPr lang="en-US" b="1" smtClean="0"/>
              <a:t>September</a:t>
            </a:r>
          </a:p>
          <a:p>
            <a:pPr algn="ctr">
              <a:buFontTx/>
              <a:buNone/>
            </a:pPr>
            <a:r>
              <a:rPr lang="en-US" b="1" smtClean="0"/>
              <a:t>October</a:t>
            </a:r>
          </a:p>
          <a:p>
            <a:pPr algn="ctr">
              <a:buFontTx/>
              <a:buNone/>
            </a:pPr>
            <a:r>
              <a:rPr lang="en-US" b="1" smtClean="0"/>
              <a:t>November</a:t>
            </a:r>
          </a:p>
          <a:p>
            <a:pPr algn="ctr">
              <a:buFontTx/>
              <a:buNone/>
            </a:pPr>
            <a:r>
              <a:rPr lang="en-US" b="1" smtClean="0"/>
              <a:t>December</a:t>
            </a:r>
          </a:p>
          <a:p>
            <a:pPr algn="ctr">
              <a:buFontTx/>
              <a:buNone/>
            </a:pPr>
            <a:r>
              <a:rPr lang="en-US" b="1" smtClean="0"/>
              <a:t>January</a:t>
            </a:r>
          </a:p>
          <a:p>
            <a:pPr algn="ctr">
              <a:buFontTx/>
              <a:buNone/>
            </a:pPr>
            <a:r>
              <a:rPr lang="en-US" b="1" smtClean="0"/>
              <a:t>February </a:t>
            </a:r>
          </a:p>
          <a:p>
            <a:pPr algn="ctr">
              <a:buFontTx/>
              <a:buNone/>
            </a:pPr>
            <a:r>
              <a:rPr lang="en-US" b="1" smtClean="0"/>
              <a:t>March</a:t>
            </a:r>
          </a:p>
          <a:p>
            <a:pPr algn="ctr">
              <a:buFontTx/>
              <a:buNone/>
            </a:pPr>
            <a:r>
              <a:rPr lang="en-US" b="1" smtClean="0"/>
              <a:t>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91F36-1BC3-48B8-98C7-FC3493A1A3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662238" y="3536950"/>
            <a:ext cx="363537" cy="181451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37250" y="1312863"/>
            <a:ext cx="2243138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Harvest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0850" y="1327150"/>
            <a:ext cx="22431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Rainy season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176838" y="1344613"/>
            <a:ext cx="282575" cy="9953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297488" y="3541713"/>
            <a:ext cx="354012" cy="6127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88038" y="3616325"/>
            <a:ext cx="22431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Planting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775450" y="2182813"/>
            <a:ext cx="279400" cy="133985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762750" y="2190750"/>
            <a:ext cx="20589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b="1" i="1" kern="0" dirty="0">
                <a:solidFill>
                  <a:srgbClr val="FF0000"/>
                </a:solidFill>
                <a:latin typeface="+mn-lt"/>
              </a:rPr>
              <a:t>	Savings need to span this period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b="1" i="1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b="1" i="1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b="1" i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308600" y="4667250"/>
            <a:ext cx="354013" cy="6127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765800" y="4741863"/>
            <a:ext cx="23749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i="1" kern="0" dirty="0">
                <a:latin typeface="+mn-lt"/>
              </a:rPr>
              <a:t>“Hungry season”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4" y="1004358"/>
            <a:ext cx="7874000" cy="4343400"/>
          </a:xfrm>
        </p:spPr>
        <p:txBody>
          <a:bodyPr/>
          <a:lstStyle/>
          <a:p>
            <a:r>
              <a:rPr lang="en-US" dirty="0" smtClean="0"/>
              <a:t>1,612 farm households in central Mozambique (</a:t>
            </a:r>
            <a:r>
              <a:rPr lang="en-US" dirty="0" err="1" smtClean="0"/>
              <a:t>Manica</a:t>
            </a:r>
            <a:r>
              <a:rPr lang="en-US" dirty="0" smtClean="0"/>
              <a:t> province)</a:t>
            </a:r>
          </a:p>
          <a:p>
            <a:endParaRPr lang="en-US" dirty="0" smtClean="0"/>
          </a:p>
          <a:p>
            <a:r>
              <a:rPr lang="en-US" dirty="0" smtClean="0"/>
              <a:t>Random assignment of fertilizer subsidies</a:t>
            </a:r>
          </a:p>
          <a:p>
            <a:endParaRPr lang="en-US" dirty="0" smtClean="0"/>
          </a:p>
          <a:p>
            <a:r>
              <a:rPr lang="en-US" dirty="0" smtClean="0"/>
              <a:t>Random assignment of savings interventions</a:t>
            </a:r>
          </a:p>
          <a:p>
            <a:pPr lvl="1"/>
            <a:r>
              <a:rPr lang="en-US" dirty="0" smtClean="0"/>
              <a:t>Basic savings access</a:t>
            </a:r>
          </a:p>
          <a:p>
            <a:pPr lvl="1"/>
            <a:r>
              <a:rPr lang="en-US" dirty="0" smtClean="0"/>
              <a:t>50% “match” of savings in period between harvest and planting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study participants (including control group) offered education session on saving for fertilizer</a:t>
            </a:r>
          </a:p>
          <a:p>
            <a:pPr lvl="1"/>
            <a:r>
              <a:rPr lang="en-US" dirty="0" smtClean="0"/>
              <a:t>Helps distinguish savings treatments from “encouragement” to save for fertilizer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199" y="827315"/>
            <a:ext cx="7814733" cy="53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Households randomly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assigned to 1 of 6 possible treatment combinations: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Randomization of fertilizer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subsidies at individual level within village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Randomization of savings interventions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locality level, across </a:t>
            </a:r>
            <a:r>
              <a:rPr lang="en-US" sz="2000" kern="0" dirty="0" smtClean="0">
                <a:latin typeface="+mn-lt"/>
              </a:rPr>
              <a:t>63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localities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91482" y="1878920"/>
          <a:ext cx="6586537" cy="227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/>
                <a:gridCol w="1445153"/>
                <a:gridCol w="1430867"/>
                <a:gridCol w="1786467"/>
              </a:tblGrid>
              <a:tr h="757634">
                <a:tc>
                  <a:txBody>
                    <a:bodyPr/>
                    <a:lstStyle/>
                    <a:p>
                      <a:endParaRPr lang="en-US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No savings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Basic savings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Matched savings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57634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No fertilizer subsidy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267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283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245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57634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Fertilizer subsidy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247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hhs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311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hhs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240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hhs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fertilizer subsidy “winner”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5740853"/>
            <a:ext cx="7696200" cy="722842"/>
          </a:xfrm>
        </p:spPr>
        <p:txBody>
          <a:bodyPr/>
          <a:lstStyle/>
          <a:p>
            <a:r>
              <a:rPr lang="en-US" dirty="0" smtClean="0"/>
              <a:t>50% of registered farmers within each study village randomly assigned to voucher receipt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858" y="880531"/>
            <a:ext cx="6088742" cy="45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Voucher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EU, distributed by FAO/IFDC in November 2010</a:t>
            </a:r>
          </a:p>
          <a:p>
            <a:endParaRPr lang="en-US" dirty="0" smtClean="0"/>
          </a:p>
          <a:p>
            <a:r>
              <a:rPr lang="en-US" dirty="0" smtClean="0"/>
              <a:t>Inputs provided in package:</a:t>
            </a:r>
          </a:p>
          <a:p>
            <a:pPr lvl="1">
              <a:buFontTx/>
              <a:buChar char="-"/>
            </a:pPr>
            <a:r>
              <a:rPr lang="en-US" dirty="0" smtClean="0"/>
              <a:t>100 kg. of fertilizer (50 kg. urea, 50 kg. NPK)</a:t>
            </a:r>
          </a:p>
          <a:p>
            <a:pPr lvl="1">
              <a:buFontTx/>
              <a:buChar char="-"/>
            </a:pPr>
            <a:r>
              <a:rPr lang="en-US" dirty="0" smtClean="0"/>
              <a:t>12.5 kg. of improved maize seeds</a:t>
            </a:r>
          </a:p>
          <a:p>
            <a:endParaRPr lang="en-US" dirty="0" smtClean="0"/>
          </a:p>
          <a:p>
            <a:r>
              <a:rPr lang="en-US" dirty="0" smtClean="0"/>
              <a:t>Designed for 1/2 hectare maize plot</a:t>
            </a:r>
          </a:p>
          <a:p>
            <a:endParaRPr lang="en-US" dirty="0" smtClean="0"/>
          </a:p>
          <a:p>
            <a:r>
              <a:rPr lang="en-US" dirty="0" smtClean="0"/>
              <a:t>Value of voucher: </a:t>
            </a:r>
          </a:p>
          <a:p>
            <a:pPr lvl="1">
              <a:buFontTx/>
              <a:buChar char="-"/>
            </a:pPr>
            <a:r>
              <a:rPr lang="en-US" dirty="0" smtClean="0"/>
              <a:t>The total value of package: MT 3,160 (~US$113)</a:t>
            </a:r>
          </a:p>
          <a:p>
            <a:pPr lvl="1">
              <a:buFontTx/>
              <a:buChar char="-"/>
            </a:pPr>
            <a:r>
              <a:rPr lang="en-US" dirty="0" smtClean="0"/>
              <a:t>Voucher funds MT 2,300 (72.7%)</a:t>
            </a:r>
          </a:p>
          <a:p>
            <a:pPr lvl="1">
              <a:buFontTx/>
              <a:buChar char="-"/>
            </a:pPr>
            <a:r>
              <a:rPr lang="en-US" dirty="0" smtClean="0"/>
              <a:t>Voucher recipient must fund remainder in cash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(“baseline”)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5816599"/>
            <a:ext cx="7696200" cy="631825"/>
          </a:xfrm>
        </p:spPr>
        <p:txBody>
          <a:bodyPr/>
          <a:lstStyle/>
          <a:p>
            <a:r>
              <a:rPr lang="en-US" sz="1600" dirty="0" smtClean="0"/>
              <a:t>Administered Mar-May 2011</a:t>
            </a:r>
          </a:p>
          <a:p>
            <a:r>
              <a:rPr lang="en-US" sz="1600" dirty="0" smtClean="0"/>
              <a:t>Precedes savings intervention, but after fertilizer randomization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266" y="745067"/>
            <a:ext cx="653626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99" y="1012825"/>
            <a:ext cx="7814733" cy="4343400"/>
          </a:xfrm>
        </p:spPr>
        <p:txBody>
          <a:bodyPr/>
          <a:lstStyle/>
          <a:p>
            <a:r>
              <a:rPr lang="en-US" dirty="0" smtClean="0"/>
              <a:t>November 2010</a:t>
            </a:r>
          </a:p>
          <a:p>
            <a:pPr lvl="1"/>
            <a:r>
              <a:rPr lang="en-US" dirty="0" smtClean="0"/>
              <a:t>Random assignment of fertilizer vouchers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March – May 2011</a:t>
            </a:r>
          </a:p>
          <a:p>
            <a:pPr lvl="1"/>
            <a:r>
              <a:rPr lang="en-US" dirty="0" smtClean="0"/>
              <a:t>First (“baseline”) survey </a:t>
            </a:r>
          </a:p>
          <a:p>
            <a:pPr lvl="1"/>
            <a:r>
              <a:rPr lang="en-US" dirty="0" smtClean="0"/>
              <a:t>Random assignment of savings interventions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August – September 2011</a:t>
            </a:r>
          </a:p>
          <a:p>
            <a:pPr lvl="1"/>
            <a:r>
              <a:rPr lang="en-US" dirty="0" smtClean="0"/>
              <a:t>Post-harvest survey (to measure impact of fertilizer subsidies, and initial impact of savings interventions)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2012, 2013</a:t>
            </a:r>
          </a:p>
          <a:p>
            <a:pPr lvl="1"/>
            <a:r>
              <a:rPr lang="en-US" dirty="0" smtClean="0"/>
              <a:t>Subsequent post-harvest surveys (to measure longer-term impacts of all treatments)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2250"/>
            <a:ext cx="8204200" cy="457200"/>
          </a:xfrm>
        </p:spPr>
        <p:txBody>
          <a:bodyPr/>
          <a:lstStyle/>
          <a:p>
            <a:r>
              <a:rPr lang="en-US" dirty="0" smtClean="0"/>
              <a:t>Educational material on savings and fertilizer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7" y="711200"/>
            <a:ext cx="8255000" cy="590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69838" y="1035884"/>
            <a:ext cx="7696200" cy="5291138"/>
          </a:xfrm>
        </p:spPr>
        <p:txBody>
          <a:bodyPr/>
          <a:lstStyle/>
          <a:p>
            <a:r>
              <a:rPr lang="en-US" dirty="0" smtClean="0"/>
              <a:t>The returns to saving and investment are high in many developing countries</a:t>
            </a:r>
          </a:p>
          <a:p>
            <a:pPr lvl="1"/>
            <a:r>
              <a:rPr lang="en-US" dirty="0" smtClean="0"/>
              <a:t>de Mel, McKenzie and Woodruff (2008)</a:t>
            </a:r>
          </a:p>
          <a:p>
            <a:pPr lvl="1"/>
            <a:r>
              <a:rPr lang="en-US" dirty="0" smtClean="0"/>
              <a:t>Duflo, Kremer and Robinson (2009)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In sub-Saharan Africa, fertilizer is one of the highest-return and most under-exploited investment opportunities for smallholder farmers</a:t>
            </a:r>
          </a:p>
          <a:p>
            <a:endParaRPr lang="en-US" dirty="0" smtClean="0"/>
          </a:p>
          <a:p>
            <a:r>
              <a:rPr lang="en-US" dirty="0" smtClean="0"/>
              <a:t>Government response has been large-scale fertilizer subsidies for smallholders (Malawi, Tanzania, etc.)</a:t>
            </a:r>
          </a:p>
          <a:p>
            <a:pPr lvl="1"/>
            <a:r>
              <a:rPr lang="en-US" dirty="0" smtClean="0"/>
              <a:t>In Malawi, 11% of government budget in 2010/11</a:t>
            </a:r>
          </a:p>
          <a:p>
            <a:pPr lvl="1"/>
            <a:r>
              <a:rPr lang="en-US" dirty="0" smtClean="0"/>
              <a:t>Unsustainable without continued donor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F5685-8627-469A-AD5B-789D7BDCCC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47758"/>
            <a:ext cx="7662334" cy="1213908"/>
          </a:xfrm>
        </p:spPr>
        <p:txBody>
          <a:bodyPr/>
          <a:lstStyle/>
          <a:p>
            <a:r>
              <a:rPr lang="en-US" dirty="0" smtClean="0"/>
              <a:t>Savings accounts at </a:t>
            </a:r>
            <a:r>
              <a:rPr lang="en-US" dirty="0" err="1" smtClean="0"/>
              <a:t>Banco</a:t>
            </a:r>
            <a:r>
              <a:rPr lang="en-US" dirty="0" smtClean="0"/>
              <a:t> </a:t>
            </a:r>
            <a:r>
              <a:rPr lang="en-US" dirty="0" err="1" smtClean="0"/>
              <a:t>Oportunidade</a:t>
            </a:r>
            <a:r>
              <a:rPr lang="en-US" dirty="0" smtClean="0"/>
              <a:t> de </a:t>
            </a:r>
            <a:r>
              <a:rPr lang="en-US" dirty="0" err="1" smtClean="0"/>
              <a:t>Mocambique</a:t>
            </a:r>
            <a:r>
              <a:rPr lang="en-US" dirty="0" smtClean="0"/>
              <a:t> (BOM)</a:t>
            </a:r>
          </a:p>
          <a:p>
            <a:r>
              <a:rPr lang="en-US" dirty="0" smtClean="0"/>
              <a:t>Access via 2 branches and scheduled visits by mobile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109" y="829733"/>
            <a:ext cx="5836357" cy="43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accounts and matches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71" y="898011"/>
            <a:ext cx="7696200" cy="4343400"/>
          </a:xfrm>
        </p:spPr>
        <p:txBody>
          <a:bodyPr/>
          <a:lstStyle/>
          <a:p>
            <a:r>
              <a:rPr lang="en-US" dirty="0" smtClean="0"/>
              <a:t>Accounts offered in “basic savings” treatment are standard savings accounts </a:t>
            </a:r>
          </a:p>
          <a:p>
            <a:pPr lvl="1"/>
            <a:r>
              <a:rPr lang="en-US" dirty="0" smtClean="0"/>
              <a:t>Normal interest rate</a:t>
            </a:r>
          </a:p>
          <a:p>
            <a:endParaRPr lang="en-US" dirty="0" smtClean="0"/>
          </a:p>
          <a:p>
            <a:r>
              <a:rPr lang="en-US" dirty="0" smtClean="0"/>
              <a:t>Savings match:</a:t>
            </a:r>
          </a:p>
          <a:p>
            <a:pPr lvl="1"/>
            <a:r>
              <a:rPr lang="en-US" dirty="0" smtClean="0"/>
              <a:t>50% of minimum balance over match period</a:t>
            </a:r>
          </a:p>
          <a:p>
            <a:pPr lvl="1"/>
            <a:r>
              <a:rPr lang="en-US" dirty="0" smtClean="0"/>
              <a:t>Matching funds capped at MT1500 (~$54)</a:t>
            </a:r>
          </a:p>
          <a:p>
            <a:pPr lvl="1"/>
            <a:r>
              <a:rPr lang="en-US" dirty="0" smtClean="0"/>
              <a:t>Match period: August 1 – October 31</a:t>
            </a:r>
          </a:p>
          <a:p>
            <a:pPr lvl="1"/>
            <a:r>
              <a:rPr lang="en-US" dirty="0" smtClean="0"/>
              <a:t>Two years of match promised: 2011 and 2012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Designed with agricultural cycle in mind</a:t>
            </a:r>
          </a:p>
          <a:p>
            <a:pPr lvl="2"/>
            <a:r>
              <a:rPr lang="en-US" dirty="0" smtClean="0"/>
              <a:t>Match period ends immediately prior to start of next planting season</a:t>
            </a:r>
          </a:p>
          <a:p>
            <a:pPr lvl="2"/>
            <a:r>
              <a:rPr lang="en-US" dirty="0" smtClean="0"/>
              <a:t>If save full amount (MT3000), savings + match can purchase input package sufficient for 3/4 hectare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Voucher redemption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656" y="1208768"/>
            <a:ext cx="7855857" cy="4343400"/>
          </a:xfrm>
        </p:spPr>
        <p:txBody>
          <a:bodyPr/>
          <a:lstStyle/>
          <a:p>
            <a:r>
              <a:rPr lang="en-US" dirty="0" smtClean="0"/>
              <a:t>Voucher redemption rates:</a:t>
            </a:r>
          </a:p>
          <a:p>
            <a:pPr lvl="1"/>
            <a:r>
              <a:rPr lang="en-US" dirty="0" smtClean="0"/>
              <a:t>Lottery winners: 48.3%</a:t>
            </a:r>
          </a:p>
          <a:p>
            <a:pPr lvl="1"/>
            <a:r>
              <a:rPr lang="en-US" dirty="0" smtClean="0"/>
              <a:t>Lottery losers: 12.1%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Due to imperfect adherence to lottery outcome by government extension workers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Font typeface="Wingdings"/>
              <a:buChar char="à"/>
            </a:pPr>
            <a:r>
              <a:rPr lang="en-US" dirty="0" smtClean="0"/>
              <a:t>Effect of lottery winning on voucher use: 36.2 percentage points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An “encouragement” research design</a:t>
            </a:r>
          </a:p>
          <a:p>
            <a:endParaRPr lang="en-US" dirty="0" smtClean="0"/>
          </a:p>
          <a:p>
            <a:r>
              <a:rPr lang="en-US" dirty="0" smtClean="0"/>
              <a:t>This will be source of variation in outcomes between lottery winners and losers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interest (so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Impacts of voucher winning on…</a:t>
            </a:r>
          </a:p>
          <a:p>
            <a:pPr lvl="1"/>
            <a:r>
              <a:rPr lang="en-US" dirty="0" smtClean="0"/>
              <a:t>Fertilizer use</a:t>
            </a:r>
          </a:p>
          <a:p>
            <a:pPr lvl="1"/>
            <a:r>
              <a:rPr lang="en-US" dirty="0" smtClean="0"/>
              <a:t>Maize output</a:t>
            </a:r>
          </a:p>
          <a:p>
            <a:endParaRPr lang="en-US" dirty="0" smtClean="0"/>
          </a:p>
          <a:p>
            <a:r>
              <a:rPr lang="en-US" dirty="0" smtClean="0"/>
              <a:t>Impacts of savings interventions on savings</a:t>
            </a:r>
          </a:p>
          <a:p>
            <a:pPr lvl="1"/>
            <a:r>
              <a:rPr lang="en-US" dirty="0" smtClean="0"/>
              <a:t> Self-reported in Aug-Sep 2011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Interaction effects between voucher and savings experiments</a:t>
            </a:r>
          </a:p>
          <a:p>
            <a:pPr lvl="1"/>
            <a:r>
              <a:rPr lang="en-US" dirty="0" smtClean="0"/>
              <a:t>On savings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0229" y="1012371"/>
            <a:ext cx="7380514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Fertilizer/ha. by voucher lottery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116" y="1001486"/>
            <a:ext cx="6531877" cy="477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8220" y="6089196"/>
            <a:ext cx="7696200" cy="4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10.8 kg./ha. for voucher losers and 22.3 for voucher winners. Effect of winning voucher </a:t>
            </a:r>
            <a:r>
              <a:rPr kumimoji="0" lang="en-US" sz="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lotter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" kern="0" dirty="0" smtClean="0">
                <a:latin typeface="+mn-lt"/>
              </a:rPr>
              <a:t>y is about 11 kg/ha increase.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Maize yield by voucher lottery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072" y="1023258"/>
            <a:ext cx="6591392" cy="482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3534" y="5991225"/>
            <a:ext cx="7696200" cy="4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Yield in tons/ha is 1.52 for voucher losers and 1.58 for voucher winners. Maize yield is about 61 kg/ha higher for voucher winners than for voucher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losers, but difference is not statistically significant.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interest (so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Impacts of voucher winning on…</a:t>
            </a:r>
          </a:p>
          <a:p>
            <a:pPr lvl="1"/>
            <a:r>
              <a:rPr lang="en-US" dirty="0" smtClean="0"/>
              <a:t>Fertilizer use</a:t>
            </a:r>
          </a:p>
          <a:p>
            <a:pPr lvl="1"/>
            <a:r>
              <a:rPr lang="en-US" dirty="0" smtClean="0"/>
              <a:t>Maize output</a:t>
            </a:r>
          </a:p>
          <a:p>
            <a:endParaRPr lang="en-US" dirty="0" smtClean="0"/>
          </a:p>
          <a:p>
            <a:r>
              <a:rPr lang="en-US" dirty="0" smtClean="0"/>
              <a:t>Impacts of savings interventions on savings</a:t>
            </a:r>
          </a:p>
          <a:p>
            <a:pPr lvl="1"/>
            <a:r>
              <a:rPr lang="en-US" dirty="0" smtClean="0"/>
              <a:t> Self-reported in Jul-Sep 2011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Interaction effects between voucher and savings experiments</a:t>
            </a:r>
          </a:p>
          <a:p>
            <a:pPr lvl="1"/>
            <a:r>
              <a:rPr lang="en-US" dirty="0" smtClean="0"/>
              <a:t>On savings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0229" y="2384007"/>
            <a:ext cx="7380514" cy="1023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account ownership by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3534" y="5991225"/>
            <a:ext cx="7696200" cy="4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800" kern="0" dirty="0" smtClean="0">
                <a:latin typeface="+mj-lt"/>
              </a:rPr>
              <a:t>Share with savings accounts in three groups respectively </a:t>
            </a:r>
            <a:r>
              <a:rPr lang="en-US" sz="800" kern="0" dirty="0" smtClean="0">
                <a:latin typeface="+mj-lt"/>
                <a:cs typeface="Arial" pitchFamily="34" charset="0"/>
              </a:rPr>
              <a:t>is: </a:t>
            </a:r>
            <a:r>
              <a:rPr lang="en-US" sz="800" dirty="0" smtClean="0">
                <a:latin typeface="+mj-lt"/>
                <a:cs typeface="Arial" pitchFamily="34" charset="0"/>
              </a:rPr>
              <a:t>16%, 33%, and 40%.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Both basic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savings and MS treatment effects are significant vs. control group.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800" kern="0" baseline="0" dirty="0" smtClean="0">
                <a:latin typeface="+mj-lt"/>
                <a:cs typeface="Arial" pitchFamily="34" charset="0"/>
              </a:rPr>
              <a:t>P-value of difference in basic</a:t>
            </a:r>
            <a:r>
              <a:rPr lang="en-US" sz="800" kern="0" dirty="0" smtClean="0">
                <a:latin typeface="+mj-lt"/>
                <a:cs typeface="Arial" pitchFamily="34" charset="0"/>
              </a:rPr>
              <a:t> savings and MS effects: 0.21.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225" y="1012371"/>
            <a:ext cx="6502119" cy="47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947057" y="968829"/>
            <a:ext cx="7086600" cy="50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(in MT) by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588" y="1012372"/>
            <a:ext cx="6546756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3534" y="5991225"/>
            <a:ext cx="7696200" cy="4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800" kern="0" dirty="0" smtClean="0">
                <a:latin typeface="+mj-lt"/>
              </a:rPr>
              <a:t>Mean savings in three groups respectively in MT </a:t>
            </a:r>
            <a:r>
              <a:rPr lang="en-US" sz="800" kern="0" dirty="0" smtClean="0">
                <a:latin typeface="+mj-lt"/>
                <a:cs typeface="Arial" pitchFamily="34" charset="0"/>
              </a:rPr>
              <a:t>is: </a:t>
            </a:r>
            <a:r>
              <a:rPr lang="en-US" sz="800" dirty="0" smtClean="0">
                <a:latin typeface="+mj-lt"/>
                <a:cs typeface="Arial" pitchFamily="34" charset="0"/>
              </a:rPr>
              <a:t>2090, 1770, and 4444.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800" kern="0" dirty="0" smtClean="0">
                <a:latin typeface="+mj-lt"/>
                <a:cs typeface="Arial" pitchFamily="34" charset="0"/>
              </a:rPr>
              <a:t>P-values for test of significance of MS treatment effect: 0.16 vs. control group and 0.08 </a:t>
            </a:r>
            <a:r>
              <a:rPr lang="en-US" sz="800" kern="0" dirty="0" err="1" smtClean="0">
                <a:latin typeface="+mj-lt"/>
                <a:cs typeface="Arial" pitchFamily="34" charset="0"/>
              </a:rPr>
              <a:t>vs</a:t>
            </a:r>
            <a:r>
              <a:rPr lang="en-US" sz="800" kern="0" dirty="0" smtClean="0">
                <a:latin typeface="+mj-lt"/>
                <a:cs typeface="Arial" pitchFamily="34" charset="0"/>
              </a:rPr>
              <a:t> basic savings group.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7057" y="968829"/>
            <a:ext cx="7086600" cy="50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interest (so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Impacts of voucher winning on…</a:t>
            </a:r>
          </a:p>
          <a:p>
            <a:pPr lvl="1"/>
            <a:r>
              <a:rPr lang="en-US" dirty="0" smtClean="0"/>
              <a:t>Fertilizer use</a:t>
            </a:r>
          </a:p>
          <a:p>
            <a:pPr lvl="1"/>
            <a:r>
              <a:rPr lang="en-US" dirty="0" smtClean="0"/>
              <a:t>Maize output</a:t>
            </a:r>
          </a:p>
          <a:p>
            <a:endParaRPr lang="en-US" dirty="0" smtClean="0"/>
          </a:p>
          <a:p>
            <a:r>
              <a:rPr lang="en-US" dirty="0" smtClean="0"/>
              <a:t>Impacts of savings interventions on savings</a:t>
            </a:r>
          </a:p>
          <a:p>
            <a:pPr lvl="1"/>
            <a:r>
              <a:rPr lang="en-US" dirty="0" smtClean="0"/>
              <a:t> Self-reported in Jul-Sep 2011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Interaction effects between voucher and savings experiments</a:t>
            </a:r>
          </a:p>
          <a:p>
            <a:pPr lvl="1"/>
            <a:r>
              <a:rPr lang="en-US" dirty="0" smtClean="0"/>
              <a:t>On savings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0229" y="3472542"/>
            <a:ext cx="7380514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222250"/>
            <a:ext cx="8469086" cy="457200"/>
          </a:xfrm>
        </p:spPr>
        <p:txBody>
          <a:bodyPr/>
          <a:lstStyle/>
          <a:p>
            <a:r>
              <a:rPr lang="en-US" sz="2000" dirty="0" smtClean="0"/>
              <a:t>Fertilizer use, smallholder farmers in central Mozambique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CC06-214F-494D-8998-81652B8302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8763" y="2974975"/>
            <a:ext cx="328612" cy="130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259215" y="783772"/>
          <a:ext cx="8582025" cy="564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5563" y="6407298"/>
            <a:ext cx="7696200" cy="30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are from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authors’ survey of farmers in </a:t>
            </a:r>
            <a:r>
              <a:rPr kumimoji="0" lang="en-US" sz="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Manica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province (Carter, Laajaj, and Yang 2011). Surveys implemented in Mar-May 2011, reporting on fertilizer use in 2009-2010 season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account ownership by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678" y="1045029"/>
            <a:ext cx="6636028" cy="485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53534" y="5991225"/>
            <a:ext cx="7696200" cy="4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800" kern="0" dirty="0" smtClean="0">
                <a:latin typeface="+mj-lt"/>
              </a:rPr>
              <a:t>For both voucher winners and losers, treatment effects of basic savings and MS </a:t>
            </a:r>
            <a:r>
              <a:rPr lang="en-US" sz="800" kern="0" dirty="0" err="1" smtClean="0">
                <a:latin typeface="+mj-lt"/>
              </a:rPr>
              <a:t>vs</a:t>
            </a:r>
            <a:r>
              <a:rPr lang="en-US" sz="800" kern="0" dirty="0" smtClean="0">
                <a:latin typeface="+mj-lt"/>
              </a:rPr>
              <a:t> control group are significant.</a:t>
            </a:r>
            <a:endParaRPr lang="en-US" sz="800" dirty="0" smtClean="0">
              <a:latin typeface="+mj-lt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800" kern="0" dirty="0" smtClean="0">
                <a:latin typeface="+mj-lt"/>
                <a:cs typeface="Arial" pitchFamily="34" charset="0"/>
              </a:rPr>
              <a:t>For voucher losers, effect of basic savings is different from effect of MS at 0.10 level.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(in MT) by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280" y="1012371"/>
            <a:ext cx="6755063" cy="49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53534" y="5991225"/>
            <a:ext cx="7696200" cy="4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800" kern="0" dirty="0" smtClean="0">
                <a:latin typeface="+mj-lt"/>
              </a:rPr>
              <a:t>For voucher winners, no treatment effects are significant.</a:t>
            </a:r>
            <a:endParaRPr lang="en-US" sz="800" dirty="0" smtClean="0">
              <a:latin typeface="+mj-lt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800" kern="0" dirty="0" smtClean="0">
                <a:latin typeface="+mj-lt"/>
                <a:cs typeface="Arial" pitchFamily="34" charset="0"/>
              </a:rPr>
              <a:t>For voucher losers, p-values for test of significance of MS treatment effect: 0.19 vs. control group and 0.10 </a:t>
            </a:r>
            <a:r>
              <a:rPr lang="en-US" sz="800" kern="0" dirty="0" err="1" smtClean="0">
                <a:latin typeface="+mj-lt"/>
                <a:cs typeface="Arial" pitchFamily="34" charset="0"/>
              </a:rPr>
              <a:t>vs</a:t>
            </a:r>
            <a:r>
              <a:rPr lang="en-US" sz="800" kern="0" dirty="0" smtClean="0">
                <a:latin typeface="+mj-lt"/>
                <a:cs typeface="Arial" pitchFamily="34" charset="0"/>
              </a:rPr>
              <a:t> basic savings group.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43" y="1089024"/>
            <a:ext cx="7696200" cy="4343400"/>
          </a:xfrm>
        </p:spPr>
        <p:txBody>
          <a:bodyPr/>
          <a:lstStyle/>
          <a:p>
            <a:r>
              <a:rPr lang="en-US" dirty="0" smtClean="0"/>
              <a:t>In fertilizer subsidy experiment:</a:t>
            </a:r>
          </a:p>
          <a:p>
            <a:pPr lvl="1"/>
            <a:r>
              <a:rPr lang="en-US" dirty="0" smtClean="0"/>
              <a:t>Positive impacts of subsidy on fertilizer use</a:t>
            </a:r>
          </a:p>
          <a:p>
            <a:pPr lvl="1"/>
            <a:r>
              <a:rPr lang="en-US" dirty="0" smtClean="0"/>
              <a:t>But initial analysis provides no evidence of corresponding increases in maize yields</a:t>
            </a:r>
          </a:p>
          <a:p>
            <a:endParaRPr lang="en-US" dirty="0" smtClean="0"/>
          </a:p>
          <a:p>
            <a:r>
              <a:rPr lang="en-US" dirty="0" smtClean="0"/>
              <a:t>In savings experiment:</a:t>
            </a:r>
          </a:p>
          <a:p>
            <a:pPr lvl="1"/>
            <a:r>
              <a:rPr lang="en-US" dirty="0" smtClean="0"/>
              <a:t>No impact of basic savings</a:t>
            </a:r>
          </a:p>
          <a:p>
            <a:pPr lvl="1"/>
            <a:r>
              <a:rPr lang="en-US" dirty="0" smtClean="0"/>
              <a:t>Large impact of savings match</a:t>
            </a:r>
          </a:p>
          <a:p>
            <a:endParaRPr lang="en-US" dirty="0" smtClean="0"/>
          </a:p>
          <a:p>
            <a:r>
              <a:rPr lang="en-US" dirty="0" smtClean="0"/>
              <a:t>No interaction effects between subsidies and savings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possible reasons behind absence of impact of fertilizer vouchers on maize yields</a:t>
            </a:r>
          </a:p>
          <a:p>
            <a:pPr lvl="1"/>
            <a:r>
              <a:rPr lang="en-US" dirty="0" smtClean="0"/>
              <a:t>Lack of knowledge on optimal use?</a:t>
            </a:r>
          </a:p>
          <a:p>
            <a:pPr lvl="1"/>
            <a:r>
              <a:rPr lang="en-US" dirty="0" smtClean="0"/>
              <a:t>Poor weather?</a:t>
            </a:r>
          </a:p>
          <a:p>
            <a:endParaRPr lang="en-US" dirty="0" smtClean="0"/>
          </a:p>
          <a:p>
            <a:r>
              <a:rPr lang="en-US" dirty="0" smtClean="0"/>
              <a:t>Surveys (2012 and 2013) to establish effects of savings interventions on farm and other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statistics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8634" y="1073730"/>
          <a:ext cx="8243456" cy="4320652"/>
        </p:xfrm>
        <a:graphic>
          <a:graphicData uri="http://schemas.openxmlformats.org/drawingml/2006/table">
            <a:tbl>
              <a:tblPr/>
              <a:tblGrid>
                <a:gridCol w="2021979"/>
                <a:gridCol w="864094"/>
                <a:gridCol w="812249"/>
                <a:gridCol w="743121"/>
                <a:gridCol w="961832"/>
                <a:gridCol w="956456"/>
                <a:gridCol w="913908"/>
                <a:gridCol w="969817"/>
              </a:tblGrid>
              <a:tr h="4672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latin typeface="Verdana"/>
                        </a:rPr>
                        <a:t>Mean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latin typeface="Verdana"/>
                        </a:rPr>
                        <a:t>SD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latin typeface="Verdana"/>
                        </a:rPr>
                        <a:t>Min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latin typeface="Verdana"/>
                        </a:rPr>
                        <a:t>10th </a:t>
                      </a:r>
                      <a:r>
                        <a:rPr lang="en-US" sz="1800" b="0" i="0" u="sng" strike="noStrike" dirty="0" err="1">
                          <a:latin typeface="Verdana"/>
                        </a:rPr>
                        <a:t>pctile</a:t>
                      </a:r>
                      <a:endParaRPr lang="en-US" sz="1800" b="0" i="0" u="sng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latin typeface="Verdana"/>
                        </a:rPr>
                        <a:t>Median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latin typeface="Verdana"/>
                        </a:rPr>
                        <a:t>90th </a:t>
                      </a:r>
                      <a:r>
                        <a:rPr lang="en-US" sz="1800" b="0" i="0" u="sng" strike="noStrike" dirty="0" err="1">
                          <a:latin typeface="Verdana"/>
                        </a:rPr>
                        <a:t>pctile</a:t>
                      </a:r>
                      <a:endParaRPr lang="en-US" sz="1800" b="0" i="0" u="sng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latin typeface="Verdana"/>
                        </a:rPr>
                        <a:t>Max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Total land size (ha)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9.0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18.2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1.56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hh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 size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7.7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3.4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hh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 head </a:t>
                      </a:r>
                      <a:r>
                        <a:rPr lang="en-US" sz="1800" b="0" i="0" u="none" strike="noStrike" dirty="0" err="1">
                          <a:latin typeface="Verdana"/>
                        </a:rPr>
                        <a:t>educ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 (yrs)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4.6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3.2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urea (kg/ha)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6.2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20.7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npk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 (kg/ha)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5.5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18.2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16.7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185.2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maiz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 prod (kg)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2918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5239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360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1521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6400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126120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Yield (kg/ha)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1096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1394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166.7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680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2400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12178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Area maize (ha)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3.59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3.8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0.72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2.5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2249"/>
            <a:ext cx="7772400" cy="539751"/>
          </a:xfrm>
        </p:spPr>
        <p:txBody>
          <a:bodyPr/>
          <a:lstStyle/>
          <a:p>
            <a:r>
              <a:rPr lang="en-US" dirty="0" smtClean="0"/>
              <a:t>Demographics and financial 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2544" y="982805"/>
          <a:ext cx="4953001" cy="1638012"/>
        </p:xfrm>
        <a:graphic>
          <a:graphicData uri="http://schemas.openxmlformats.org/drawingml/2006/table">
            <a:tbl>
              <a:tblPr/>
              <a:tblGrid>
                <a:gridCol w="3592286"/>
                <a:gridCol w="1360715"/>
              </a:tblGrid>
              <a:tr h="4246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Verdana"/>
                        </a:rPr>
                        <a:t>Indicators</a:t>
                      </a:r>
                      <a:endParaRPr lang="en-US" sz="18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Male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: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76.4%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Has 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formal saving: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19.9%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Has 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formal credit: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12.5%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8078" y="2928500"/>
          <a:ext cx="3584286" cy="2786499"/>
        </p:xfrm>
        <a:graphic>
          <a:graphicData uri="http://schemas.openxmlformats.org/drawingml/2006/table">
            <a:tbl>
              <a:tblPr/>
              <a:tblGrid>
                <a:gridCol w="2643161"/>
                <a:gridCol w="941125"/>
              </a:tblGrid>
              <a:tr h="30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Verdana"/>
                        </a:rPr>
                        <a:t>Languages: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Shona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43.4%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Chiutewe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21.4%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Sena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3.9%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Ndau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3.6%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Nhugue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7.7%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Chibarue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17.8%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Portuguese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Others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2.0%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264727" y="2968336"/>
          <a:ext cx="3071092" cy="2192484"/>
        </p:xfrm>
        <a:graphic>
          <a:graphicData uri="http://schemas.openxmlformats.org/drawingml/2006/table">
            <a:tbl>
              <a:tblPr/>
              <a:tblGrid>
                <a:gridCol w="1561139"/>
                <a:gridCol w="1509953"/>
              </a:tblGrid>
              <a:tr h="36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Verdana"/>
                        </a:rPr>
                        <a:t>Religions: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None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14.7%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Catholic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16.7%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Protestant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68.0%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Muslim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Others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Post-harvest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Attrition rate: 9.8%</a:t>
            </a:r>
          </a:p>
          <a:p>
            <a:endParaRPr lang="en-US" dirty="0" smtClean="0"/>
          </a:p>
          <a:p>
            <a:r>
              <a:rPr lang="en-US" dirty="0" smtClean="0"/>
              <a:t>Test for treatment effect on attrition:</a:t>
            </a:r>
          </a:p>
          <a:p>
            <a:pPr lvl="1"/>
            <a:r>
              <a:rPr lang="en-US" dirty="0" smtClean="0"/>
              <a:t>Regress attrition dummy on dummies for each of 5 treatments and village fixed effects</a:t>
            </a:r>
          </a:p>
          <a:p>
            <a:pPr lvl="1"/>
            <a:r>
              <a:rPr lang="en-US" dirty="0" smtClean="0"/>
              <a:t>F-test for joint </a:t>
            </a:r>
            <a:r>
              <a:rPr lang="en-US" dirty="0" err="1" smtClean="0"/>
              <a:t>signif</a:t>
            </a:r>
            <a:r>
              <a:rPr lang="en-US" dirty="0" smtClean="0"/>
              <a:t> of </a:t>
            </a:r>
            <a:r>
              <a:rPr lang="en-US" dirty="0" err="1" smtClean="0"/>
              <a:t>coeffs</a:t>
            </a:r>
            <a:r>
              <a:rPr lang="en-US" dirty="0" smtClean="0"/>
              <a:t> on 5 treatment dummies	</a:t>
            </a:r>
          </a:p>
          <a:p>
            <a:pPr lvl="2"/>
            <a:r>
              <a:rPr lang="en-US" dirty="0" smtClean="0">
                <a:ea typeface="Verdana"/>
                <a:cs typeface="Verdana"/>
              </a:rPr>
              <a:t>p-value of f-test: 0.58</a:t>
            </a:r>
          </a:p>
          <a:p>
            <a:pPr lvl="2"/>
            <a:endParaRPr lang="en-US" dirty="0" smtClean="0">
              <a:ea typeface="Verdana"/>
              <a:cs typeface="Verdana"/>
            </a:endParaRPr>
          </a:p>
          <a:p>
            <a:pPr lvl="2">
              <a:buNone/>
            </a:pPr>
            <a:r>
              <a:rPr lang="en-US" dirty="0" smtClean="0">
                <a:ea typeface="Verdana"/>
                <a:cs typeface="Verdana"/>
                <a:sym typeface="Wingdings" pitchFamily="2" charset="2"/>
              </a:rPr>
              <a:t> </a:t>
            </a:r>
            <a:r>
              <a:rPr lang="en-US" dirty="0" smtClean="0">
                <a:ea typeface="Verdana"/>
                <a:cs typeface="Verdana"/>
              </a:rPr>
              <a:t>Treatments did not affect attrition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Results from post-harvest survey are not 		confounded by selection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use by voucher lottery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9EF82-5BA0-444D-A6A5-91B031C33BB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832" y="983421"/>
            <a:ext cx="6616083" cy="4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8220" y="6089196"/>
            <a:ext cx="7696200" cy="4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18.4 kg. for voucher losers and 34.5 for voucher winners.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47675" y="288925"/>
            <a:ext cx="7772400" cy="457200"/>
          </a:xfrm>
        </p:spPr>
        <p:txBody>
          <a:bodyPr/>
          <a:lstStyle/>
          <a:p>
            <a:r>
              <a:rPr lang="en-US" dirty="0" smtClean="0"/>
              <a:t>Today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09625" y="1195388"/>
            <a:ext cx="7696200" cy="4343400"/>
          </a:xfrm>
        </p:spPr>
        <p:txBody>
          <a:bodyPr/>
          <a:lstStyle/>
          <a:p>
            <a:r>
              <a:rPr lang="en-US" dirty="0" smtClean="0"/>
              <a:t>For today: the latest of a series of experiments in rural southern Africa aimed at raising farm output via financial service provision</a:t>
            </a:r>
          </a:p>
          <a:p>
            <a:pPr lvl="1"/>
            <a:r>
              <a:rPr lang="en-US" dirty="0" smtClean="0"/>
              <a:t>Precursor projects in neighboring Malawi</a:t>
            </a:r>
          </a:p>
          <a:p>
            <a:pPr lvl="1"/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5DAB-7F74-4229-80FC-66F77421C5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6010" y="5181594"/>
            <a:ext cx="8270875" cy="386861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282" y="4809394"/>
            <a:ext cx="8270875" cy="386861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006" y="4062047"/>
            <a:ext cx="8270264" cy="398584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47675" y="288925"/>
            <a:ext cx="7772400" cy="457200"/>
          </a:xfrm>
        </p:spPr>
        <p:txBody>
          <a:bodyPr/>
          <a:lstStyle/>
          <a:p>
            <a:r>
              <a:rPr lang="en-US" smtClean="0"/>
              <a:t>Raising farm output with rural finance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09625" y="1195388"/>
            <a:ext cx="7696200" cy="4343400"/>
          </a:xfrm>
        </p:spPr>
        <p:txBody>
          <a:bodyPr/>
          <a:lstStyle/>
          <a:p>
            <a:r>
              <a:rPr lang="en-US" b="1" dirty="0" smtClean="0"/>
              <a:t>Insure</a:t>
            </a:r>
            <a:r>
              <a:rPr lang="en-US" dirty="0" smtClean="0"/>
              <a:t> farmers against adverse events</a:t>
            </a:r>
          </a:p>
          <a:p>
            <a:pPr lvl="1"/>
            <a:r>
              <a:rPr lang="en-US" dirty="0" smtClean="0"/>
              <a:t>Provide insurance against poor rainfall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Facilitate </a:t>
            </a:r>
            <a:r>
              <a:rPr lang="en-US" b="1" dirty="0" smtClean="0"/>
              <a:t>credit </a:t>
            </a:r>
            <a:r>
              <a:rPr lang="en-US" dirty="0" smtClean="0"/>
              <a:t>for agricultural inputs</a:t>
            </a:r>
          </a:p>
          <a:p>
            <a:pPr lvl="1"/>
            <a:r>
              <a:rPr lang="en-US" dirty="0" smtClean="0"/>
              <a:t>Improve repayment via biometric identification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Encourage farmers to </a:t>
            </a:r>
            <a:r>
              <a:rPr lang="en-US" b="1" dirty="0" smtClean="0"/>
              <a:t>save </a:t>
            </a:r>
            <a:r>
              <a:rPr lang="en-US" dirty="0" smtClean="0"/>
              <a:t>for their own input purchases</a:t>
            </a:r>
          </a:p>
          <a:p>
            <a:pPr lvl="1"/>
            <a:r>
              <a:rPr lang="en-US" dirty="0" smtClean="0"/>
              <a:t>Provide basic savings access</a:t>
            </a:r>
          </a:p>
          <a:p>
            <a:pPr lvl="1"/>
            <a:r>
              <a:rPr lang="en-US" dirty="0" smtClean="0"/>
              <a:t>Provide “commitment” savings devices</a:t>
            </a:r>
          </a:p>
          <a:p>
            <a:pPr lvl="1"/>
            <a:r>
              <a:rPr lang="en-US" dirty="0" smtClean="0"/>
              <a:t>Couple fertilizer subsidies with savings</a:t>
            </a:r>
          </a:p>
          <a:p>
            <a:pPr lvl="1"/>
            <a:r>
              <a:rPr lang="en-US" dirty="0" smtClean="0"/>
              <a:t>Provide large savings matches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5DAB-7F74-4229-80FC-66F77421C5E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Vicious circles in input or credit provision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71563" y="1890713"/>
            <a:ext cx="2176462" cy="635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smtClean="0"/>
              <a:t>Provision of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AB426-A0DF-412D-909C-8F8BD2E993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91213" y="1724025"/>
            <a:ext cx="21748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Higher harvest income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70250" y="4102100"/>
            <a:ext cx="21764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Earnings dissipated prior to next season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616325" y="2344738"/>
            <a:ext cx="1935163" cy="2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5408613" y="3060700"/>
            <a:ext cx="1168400" cy="995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2402682" y="3355181"/>
            <a:ext cx="881062" cy="739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6013" y="2738438"/>
            <a:ext cx="25987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Verdana" pitchFamily="34" charset="0"/>
              <a:buChar char="•"/>
              <a:defRPr/>
            </a:pPr>
            <a:r>
              <a:rPr lang="en-US" sz="1400" dirty="0">
                <a:latin typeface="+mj-lt"/>
              </a:rPr>
              <a:t> E.g., via subsidies or 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Vicious circles in input or credit provision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71563" y="1890713"/>
            <a:ext cx="2176462" cy="635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smtClean="0"/>
              <a:t>Provision of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87DA6-575D-4591-88AA-0D45A3FC96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91213" y="1724025"/>
            <a:ext cx="21748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Higher harvest income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70250" y="4102100"/>
            <a:ext cx="21764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Earnings dissipated prior to next season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616325" y="2344738"/>
            <a:ext cx="1935163" cy="2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5408613" y="3060700"/>
            <a:ext cx="1168400" cy="995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2402682" y="3355181"/>
            <a:ext cx="881062" cy="739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6013" y="2738438"/>
            <a:ext cx="25987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Verdana" pitchFamily="34" charset="0"/>
              <a:buChar char="•"/>
              <a:defRPr/>
            </a:pPr>
            <a:r>
              <a:rPr lang="en-US" sz="1400" dirty="0">
                <a:latin typeface="+mj-lt"/>
              </a:rPr>
              <a:t> E.g., via subsidies or credit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0250" y="4110038"/>
            <a:ext cx="2192338" cy="164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527550"/>
            <a:ext cx="25987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Why do farmers have trouble maintaining savings between one harvest and the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Increased incomes via savings facilitation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BC1E7-84AE-4EB0-A4CF-9A319421D2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22525" y="3935413"/>
            <a:ext cx="21748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Saving for future input purchases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66950" y="4738688"/>
            <a:ext cx="385763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8013" y="5291138"/>
            <a:ext cx="21764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subsidy for inputs, higher output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78795" y="3287486"/>
            <a:ext cx="408891" cy="402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880882" y="2256063"/>
            <a:ext cx="21764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Input </a:t>
            </a:r>
            <a:r>
              <a:rPr lang="en-US" sz="1800" kern="0" dirty="0" smtClean="0">
                <a:latin typeface="+mn-lt"/>
              </a:rPr>
              <a:t>purchases from new savings alone, </a:t>
            </a:r>
            <a:r>
              <a:rPr lang="en-US" sz="1800" kern="0" dirty="0">
                <a:latin typeface="+mn-lt"/>
              </a:rPr>
              <a:t>without </a:t>
            </a:r>
            <a:r>
              <a:rPr lang="en-US" sz="1800" kern="0" dirty="0" smtClean="0">
                <a:latin typeface="+mn-lt"/>
              </a:rPr>
              <a:t>subsidy</a:t>
            </a:r>
            <a:endParaRPr lang="en-US" sz="1800" kern="0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706968" y="1719940"/>
            <a:ext cx="408891" cy="402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673621" y="1091292"/>
            <a:ext cx="21764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800" kern="0" dirty="0" smtClean="0">
                <a:latin typeface="+mn-lt"/>
              </a:rPr>
              <a:t>Higher crop output</a:t>
            </a:r>
            <a:endParaRPr lang="en-US" sz="1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Increased incomes via savings facilitation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FBC31-794B-4D92-A7C5-5F209F6D09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22525" y="3935413"/>
            <a:ext cx="21748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FF0000"/>
                </a:solidFill>
                <a:latin typeface="+mn-lt"/>
              </a:rPr>
              <a:t>Saving for future input purchases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66950" y="4738688"/>
            <a:ext cx="385763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78795" y="3287486"/>
            <a:ext cx="408891" cy="402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13000" y="3895725"/>
            <a:ext cx="2192338" cy="733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9788" y="4313238"/>
            <a:ext cx="259873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Focus of this 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research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880882" y="2256063"/>
            <a:ext cx="21764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Input </a:t>
            </a:r>
            <a:r>
              <a:rPr lang="en-US" sz="1800" kern="0" dirty="0" smtClean="0">
                <a:latin typeface="+mn-lt"/>
              </a:rPr>
              <a:t>purchases from new savings alone, </a:t>
            </a:r>
            <a:r>
              <a:rPr lang="en-US" sz="1800" kern="0" dirty="0">
                <a:latin typeface="+mn-lt"/>
              </a:rPr>
              <a:t>without </a:t>
            </a:r>
            <a:r>
              <a:rPr lang="en-US" sz="1800" kern="0" dirty="0" smtClean="0">
                <a:latin typeface="+mn-lt"/>
              </a:rPr>
              <a:t>subsidy</a:t>
            </a:r>
            <a:endParaRPr lang="en-US" sz="1800" kern="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06968" y="1719940"/>
            <a:ext cx="408891" cy="402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673621" y="1091292"/>
            <a:ext cx="21764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800" kern="0" dirty="0" smtClean="0">
                <a:latin typeface="+mn-lt"/>
              </a:rPr>
              <a:t>Higher crop output</a:t>
            </a:r>
            <a:endParaRPr lang="en-US" sz="1800" kern="0" dirty="0">
              <a:latin typeface="+mn-lt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08013" y="5291138"/>
            <a:ext cx="21764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subsidy for inputs, higher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40263</TotalTime>
  <Words>1677</Words>
  <Application>Microsoft Office PowerPoint</Application>
  <PresentationFormat>On-screen Show (4:3)</PresentationFormat>
  <Paragraphs>448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Slide 1</vt:lpstr>
      <vt:lpstr>Motivation</vt:lpstr>
      <vt:lpstr>Fertilizer use, smallholder farmers in central Mozambique</vt:lpstr>
      <vt:lpstr>Today</vt:lpstr>
      <vt:lpstr>Raising farm output with rural finance</vt:lpstr>
      <vt:lpstr>Vicious circles in input or credit provision</vt:lpstr>
      <vt:lpstr>Vicious circles in input or credit provision</vt:lpstr>
      <vt:lpstr>Increased incomes via savings facilitation</vt:lpstr>
      <vt:lpstr>Increased incomes via savings facilitation</vt:lpstr>
      <vt:lpstr>Key questions</vt:lpstr>
      <vt:lpstr>The agricultural cycle in Mozambique</vt:lpstr>
      <vt:lpstr>The agricultural cycle in Mozambique</vt:lpstr>
      <vt:lpstr>This project</vt:lpstr>
      <vt:lpstr>Treatments</vt:lpstr>
      <vt:lpstr>A fertilizer subsidy “winner”</vt:lpstr>
      <vt:lpstr>Voucher details</vt:lpstr>
      <vt:lpstr>First (“baseline”) survey</vt:lpstr>
      <vt:lpstr>Timeline</vt:lpstr>
      <vt:lpstr>Educational material on savings and fertilizer</vt:lpstr>
      <vt:lpstr>Partner bank</vt:lpstr>
      <vt:lpstr>Savings accounts and matches</vt:lpstr>
      <vt:lpstr>Voucher redemption</vt:lpstr>
      <vt:lpstr>Impacts of interest (so far)</vt:lpstr>
      <vt:lpstr>Fertilizer/ha. by voucher lottery status</vt:lpstr>
      <vt:lpstr>Maize yield by voucher lottery status</vt:lpstr>
      <vt:lpstr>Impacts of interest (so far)</vt:lpstr>
      <vt:lpstr>Savings account ownership by treatment</vt:lpstr>
      <vt:lpstr>Savings (in MT) by treatment</vt:lpstr>
      <vt:lpstr>Impacts of interest (so far)</vt:lpstr>
      <vt:lpstr>Savings account ownership by treatment</vt:lpstr>
      <vt:lpstr>Savings (in MT) by treatment</vt:lpstr>
      <vt:lpstr>In sum</vt:lpstr>
      <vt:lpstr>Still to come</vt:lpstr>
      <vt:lpstr>Extra slides</vt:lpstr>
      <vt:lpstr>Summary statistics</vt:lpstr>
      <vt:lpstr>Demographics and financial services</vt:lpstr>
      <vt:lpstr>Post-harvest survey</vt:lpstr>
      <vt:lpstr>Fertilizer use by voucher lottery status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Yang</dc:creator>
  <cp:lastModifiedBy>Caitlin Nordehn</cp:lastModifiedBy>
  <cp:revision>1708</cp:revision>
  <dcterms:created xsi:type="dcterms:W3CDTF">2011-09-27T18:44:30Z</dcterms:created>
  <dcterms:modified xsi:type="dcterms:W3CDTF">2012-03-16T14:14:49Z</dcterms:modified>
</cp:coreProperties>
</file>